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304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9" r:id="rId30"/>
    <p:sldId id="308" r:id="rId31"/>
    <p:sldId id="307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221" d="100"/>
          <a:sy n="2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294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187D-28C5-2A3D-13EF-1FC2F7A1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E9A0F-6F39-72D1-610D-BE523C6FE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A5104-EC1E-393E-3F23-50A759B7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DE817-0AAF-1F94-2C32-8B447B015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5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53C42-1DB7-4D2A-3D3F-C8AB4121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E07BC-1812-7B1D-DECB-B72313C93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7D2AE-9F4C-86D6-1BE8-6DF3F31E2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71AFC-FED2-B801-8478-4C59ED181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2CF0-6961-2D98-E588-50314EA78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23CEF-1DE0-579B-27CE-56601C999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C06FA-5D01-2679-DADC-A0F20DC39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DDA8E-5179-0F54-392F-BC465A2318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78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0F991-BBA6-3569-B65F-7C91A8AB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6C6CA4-2411-19CB-EAB5-355434059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5CBFB-0B0A-9A37-38C1-9754D37C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B08B-F818-C2C9-9B2C-FB2DBC0F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2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658" y="3119287"/>
            <a:ext cx="7556421" cy="76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Imersão - IA Generativa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4313396"/>
            <a:ext cx="7556421" cy="1903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Em 1950, Alan Turing perguntou: "Podem as máquinas pensar?" Hoje, 74 anos depois, a Auramind.ai lidera essa transformação no mercado Brasileiro.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  <p:pic>
        <p:nvPicPr>
          <p:cNvPr id="6" name="AUDIO-2024-12-03-19-56-04.mp3">
            <a:hlinkClick r:id="" action="ppaction://media"/>
            <a:extLst>
              <a:ext uri="{FF2B5EF4-FFF2-40B4-BE49-F238E27FC236}">
                <a16:creationId xmlns:a16="http://schemas.microsoft.com/office/drawing/2014/main" id="{AC4A03C4-A0AF-EA99-A003-20B8556C6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30400" y="350059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6682"/>
            <a:ext cx="6783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Exemplos de Tokenização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39089"/>
            <a:ext cx="4196358" cy="4913828"/>
          </a:xfrm>
          <a:prstGeom prst="roundRect">
            <a:avLst>
              <a:gd name="adj" fmla="val 2270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4" name="Text 2"/>
          <p:cNvSpPr/>
          <p:nvPr/>
        </p:nvSpPr>
        <p:spPr>
          <a:xfrm>
            <a:off x="1028224" y="24735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Palavras Simples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30349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"gato" → 1 token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8224" y="347710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"cachorro" → 2 tokens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28224" y="3919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( "cach" + "orro")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28224" y="436149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"computador" → 3 tokens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28224" y="480369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( "comp" + "uta" + "dor")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216962" y="2239089"/>
            <a:ext cx="4196358" cy="4913828"/>
          </a:xfrm>
          <a:prstGeom prst="roundRect">
            <a:avLst>
              <a:gd name="adj" fmla="val 2270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1" name="Text 9"/>
          <p:cNvSpPr/>
          <p:nvPr/>
        </p:nvSpPr>
        <p:spPr>
          <a:xfrm>
            <a:off x="5451396" y="2473523"/>
            <a:ext cx="37274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800" b="1" dirty="0" err="1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Números</a:t>
            </a: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 e </a:t>
            </a:r>
            <a:r>
              <a:rPr lang="en-US" sz="2800" b="1" dirty="0" err="1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Símbolos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462400" y="30349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 " (espaço) → 1 token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62400" y="347710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"." → 1 token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62400" y="391930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"," → 1 token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62400" y="436149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"!" → 1 token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462400" y="480369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"123" → 1 token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5462400" y="524589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"R$" → 1 token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462400" y="568809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"%" → 1 token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5462400" y="613029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"2024" → 1 token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9640133" y="2239089"/>
            <a:ext cx="4196358" cy="4913828"/>
          </a:xfrm>
          <a:prstGeom prst="roundRect">
            <a:avLst>
              <a:gd name="adj" fmla="val 2270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21" name="Text 19"/>
          <p:cNvSpPr/>
          <p:nvPr/>
        </p:nvSpPr>
        <p:spPr>
          <a:xfrm>
            <a:off x="9874568" y="24735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Frases Comuns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9874568" y="30349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"Olá, mundo!"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874568" y="353389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"Olá" → 1 token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9874568" y="397609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"," → 1 token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874568" y="441829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 " → 1 token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874568" y="486048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"mundo" → 1 token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874568" y="530268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"!" → 1 token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9874568" y="574488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Total: 5 tokens</a:t>
            </a:r>
            <a:endParaRPr lang="en-US" sz="200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254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Limite de Contexto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3231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 LLM Claude 3.5 Sonnet pode processar aproximadamente 200.000 tokens, o que equivale a: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941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Cerca de 150.000 palavras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833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Aproximadamente 400 páginas de texto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38255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Vários arquivos longos de código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42677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Documentos técnicos extensos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4970859"/>
            <a:ext cx="69389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Artigo Curto (500 palavras) 650-750 tokens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793790" y="5736312"/>
            <a:ext cx="82877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Relatório Técnico (2000 palavras) 2600-3000 tokens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793790" y="6501765"/>
            <a:ext cx="66770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Código-fonte (100 linhas) 400-600 tokens</a:t>
            </a:r>
            <a:endParaRPr lang="en-US" sz="32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07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Técnicas Avançadas de Prompting em IA Generativa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1983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4" name="Text 2"/>
          <p:cNvSpPr/>
          <p:nvPr/>
        </p:nvSpPr>
        <p:spPr>
          <a:xfrm>
            <a:off x="1028224" y="3716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Zero-Shot Learning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28224" y="4206835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Modelo responde apenas com instruções diretas, sem exemplos de referência.</a:t>
            </a:r>
            <a:endParaRPr lang="en-US" dirty="0">
              <a:solidFill>
                <a:srgbClr val="E0D6DE"/>
              </a:solidFill>
              <a:latin typeface="Amazon Ember" pitchFamily="34" charset="0"/>
              <a:ea typeface="Amazon Ember" pitchFamily="34" charset="-122"/>
              <a:cs typeface="Amazon Ember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481983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7" name="Text 5"/>
          <p:cNvSpPr/>
          <p:nvPr/>
        </p:nvSpPr>
        <p:spPr>
          <a:xfrm>
            <a:off x="5451396" y="3716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Few-Shot Learning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51396" y="4206835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Exemplos no prompt guiam o modelo, garantindo respostas mais precisas e consistentes</a:t>
            </a:r>
            <a:endParaRPr lang="en-US" dirty="0">
              <a:solidFill>
                <a:srgbClr val="E0D6DE"/>
              </a:solidFill>
              <a:latin typeface="Amazon Ember" pitchFamily="34" charset="0"/>
              <a:ea typeface="Amazon Ember" pitchFamily="34" charset="-122"/>
              <a:cs typeface="Amazon Ember" pitchFamily="34" charset="-12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481983"/>
            <a:ext cx="4196358" cy="3136702"/>
          </a:xfrm>
          <a:prstGeom prst="roundRect">
            <a:avLst>
              <a:gd name="adj" fmla="val 303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10" name="Text 8"/>
          <p:cNvSpPr/>
          <p:nvPr/>
        </p:nvSpPr>
        <p:spPr>
          <a:xfrm>
            <a:off x="9874568" y="3716417"/>
            <a:ext cx="3119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Chain of Thought (CoT)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4568" y="4206835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Divide o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raciocínio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em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etapas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para resolver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problemas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de forma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mais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</a:t>
            </a:r>
            <a:r>
              <a:rPr lang="en-US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precisa</a:t>
            </a: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.</a:t>
            </a:r>
            <a:endParaRPr lang="en-US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277" y="86397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Zero-Shot Learning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350968" y="222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Capacidade do modelo responder corretamente sem exemplos prévios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50968" y="2665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Baseia-se apenas nas instruções fornecidas no prompt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50968" y="3107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Vantagens: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50968" y="3549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Rápido e direto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50968" y="39921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Não requer exemplos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350968" y="44343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Bom para tarefas simples e diretas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350968" y="48765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Exemplo: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50968" y="5494556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Classifique o seguinte texto como positivo ou negativo: "Adorei o novo restaurante, comida incrível!"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9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Few-Shot Learning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692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Fornece alguns exemplos no prompt para guiar o modelo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134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Ajuda o modelo a entender melhor o padrão desejado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25769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Vantagens: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30191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Maior precisão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790" y="3461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Melhor consistência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3903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Ideal para tarefas complexas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93790" y="4345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Exemplo: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93790" y="4963835"/>
            <a:ext cx="13042821" cy="25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Classifique os textos como positivo ou negativo: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Texto: "Péssimo atendimento"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Classificação: Negativo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Texto: "Ótima experiência"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Classificação: Positivo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Texto: "Não gostei nada"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
</a:t>
            </a:r>
            <a:r>
              <a:rPr lang="en-US" sz="28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Classificação: [Aguardando resposta do modelo]</a:t>
            </a:r>
            <a:endParaRPr lang="en-US" sz="28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032"/>
            <a:ext cx="6241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Chain of Thought (CoT)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991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Técnica que incentiva o modelo a "pensar passo a passo" Quebra problemas complexos em etapas menores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609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Melhora raciocínio lógico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051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Reduz erros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493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Facilita verificação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Pode ser combinado com Zero-Shot ou Few-Shot: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7299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Resolva o problema passo a passo: "João tem 12 laranjas. Ele dá 3 para Maria e depois compra o dobro do que restou. Quantas laranjas ele tem agora?"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7109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João começa com 12 laranjas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6153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Dá 3 para Maria: 12 - 3 = 9 laranjas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3790" y="6595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Compra o dobro: 9 * 2 = 18 laranjas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0" y="703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Total final: 9 + 18 = 27 laranjas</a:t>
            </a:r>
            <a:endParaRPr lang="en-US" sz="20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86" y="1019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Melhores Práticas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65986" y="2436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4" name="Text 2"/>
          <p:cNvSpPr/>
          <p:nvPr/>
        </p:nvSpPr>
        <p:spPr>
          <a:xfrm>
            <a:off x="621362" y="2521979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203102" y="2436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Escolha da Técnica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203102" y="292738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Zero-Shot: para tarefas simples e diretas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03102" y="378928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Few-Shot: quando a precisão é crucial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03102" y="465117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Chain of Thought: para problemas complexos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4889158" y="2436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0" name="Text 8"/>
          <p:cNvSpPr/>
          <p:nvPr/>
        </p:nvSpPr>
        <p:spPr>
          <a:xfrm>
            <a:off x="5044534" y="2521979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5626274" y="2436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Combinações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626274" y="292738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Para resultados otimizados, considere combinar Few-Shot com Chain of Thought ou Zero-Shot com Chain of Thought.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9312329" y="2436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4" name="Text 12"/>
          <p:cNvSpPr/>
          <p:nvPr/>
        </p:nvSpPr>
        <p:spPr>
          <a:xfrm>
            <a:off x="9467706" y="2521979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10049445" y="2436968"/>
            <a:ext cx="325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Dicas de Implementação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10049445" y="292738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Seja claro e específico nas instruções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0049445" y="378928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Utilize exemplos representativos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0049445" y="428827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Mantenha consistência no formato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0049445" y="515016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Teste diferentes abordagens para encontrar a melhor solução</a:t>
            </a:r>
            <a:endParaRPr lang="en-US" sz="20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8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Introdução ao RAG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3497580"/>
            <a:ext cx="7556421" cy="2983733"/>
          </a:xfrm>
          <a:prstGeom prst="roundRect">
            <a:avLst>
              <a:gd name="adj" fmla="val 4172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3200"/>
          </a:p>
        </p:txBody>
      </p:sp>
      <p:sp>
        <p:nvSpPr>
          <p:cNvPr id="5" name="Text 2"/>
          <p:cNvSpPr/>
          <p:nvPr/>
        </p:nvSpPr>
        <p:spPr>
          <a:xfrm>
            <a:off x="1028223" y="4203940"/>
            <a:ext cx="7087553" cy="1903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Retrieval Augmented Generation </a:t>
            </a:r>
            <a:r>
              <a:rPr lang="en-US" sz="2800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é</a:t>
            </a: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a </a:t>
            </a:r>
            <a:r>
              <a:rPr lang="pt-BR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combinação da recuperação de dados externos com </a:t>
            </a:r>
            <a:r>
              <a:rPr lang="pt-BR" sz="2800" dirty="0" err="1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LLMs</a:t>
            </a:r>
            <a:r>
              <a:rPr lang="pt-BR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 para gerar respostas mais precisas e atualizadas.</a:t>
            </a:r>
            <a:endParaRPr lang="en-US" sz="2800" dirty="0">
              <a:solidFill>
                <a:srgbClr val="E0D6DE"/>
              </a:solidFill>
              <a:latin typeface="Amazon Ember" pitchFamily="34" charset="0"/>
              <a:ea typeface="Amazon Ember" pitchFamily="34" charset="-122"/>
              <a:cs typeface="Amazon Ember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7829"/>
            <a:ext cx="7232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Por que RAG é importante?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023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Reduz Alucinações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547163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Minimiza respostas imprecisas de LLMs.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4023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8121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Informações Confiáveis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139446" y="582596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Acesso a informações atualizadas.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4023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Custo Reduzido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485221" y="547163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Mais barato que o fine-tuning e treinamento.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4023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8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Confidencialidade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0830997" y="547163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Gestão otimizada das fontes de dados.</a:t>
            </a:r>
            <a:endParaRPr lang="en-US" sz="2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Como Funciona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8224" y="2338745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Indexação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32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Processamento de documentos.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028224" y="3759041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709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Consulta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2709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Recebimento da pergunta.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1028224" y="5179338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Recuperação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35077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Busca por documentos relevantes.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1028224" y="6599634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369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Geração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2369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Construção do prompt.</a:t>
            </a:r>
            <a:endParaRPr lang="en-US" sz="17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491" y="2373998"/>
            <a:ext cx="5689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Contexto do Mercado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491" y="3649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Criar o seu modelo: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00491" y="4301858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Treinar modelo de IA: $685 mil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00491" y="4834663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Inclui hardware, operações, equipe especializada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306222" y="3649753"/>
            <a:ext cx="42561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Necessidades Empresariais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306222" y="4301858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Soluções prontas e seguras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306222" y="4834663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Evitar riscos com IAs públicas não corporativas</a:t>
            </a:r>
            <a:endParaRPr lang="en-US" sz="2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1593-3AB2-CD77-7285-CA7B5314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model architecture diagram of Retrieval Augmented Generation (RAG).">
            <a:extLst>
              <a:ext uri="{FF2B5EF4-FFF2-40B4-BE49-F238E27FC236}">
                <a16:creationId xmlns:a16="http://schemas.microsoft.com/office/drawing/2014/main" id="{19F95353-75D3-189E-3E85-9F68A391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8" y="135182"/>
            <a:ext cx="13238428" cy="78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9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8549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Componentes Principais do RAG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Recuperação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Armazenamento de documentos.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Vetores de embeddings.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Índices de busca semântica.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Algoritmos de similaridade.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Geração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Large Language Models (LLMs).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Prompt engineering.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Contexto dinâmico.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Geração de respostas.</a:t>
            </a:r>
            <a:endParaRPr lang="en-US" sz="2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Casos de Uso do RAG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66354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5" name="Text 2"/>
          <p:cNvSpPr/>
          <p:nvPr/>
        </p:nvSpPr>
        <p:spPr>
          <a:xfrm>
            <a:off x="1028224" y="2897981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Chatbots Corporativos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28224" y="338840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Melhoria na experiência do usuário.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4685467" y="266354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8" name="Text 5"/>
          <p:cNvSpPr/>
          <p:nvPr/>
        </p:nvSpPr>
        <p:spPr>
          <a:xfrm>
            <a:off x="4919901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Sistemas de Suporte Técnico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19901" y="37427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Respostas rápidas e precisas.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93790" y="4575453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11" name="Text 8"/>
          <p:cNvSpPr/>
          <p:nvPr/>
        </p:nvSpPr>
        <p:spPr>
          <a:xfrm>
            <a:off x="1028224" y="480988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Documentação Automatizada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28224" y="565463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Criar e atualizar documentos de forma eficiente.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4685467" y="4575453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14" name="Text 11"/>
          <p:cNvSpPr/>
          <p:nvPr/>
        </p:nvSpPr>
        <p:spPr>
          <a:xfrm>
            <a:off x="4919901" y="480988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Busca em </a:t>
            </a:r>
            <a:r>
              <a:rPr lang="en-US" sz="20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Conhecimento</a:t>
            </a: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 Privado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919901" y="565463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Acesso rápido a informações relevantes.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0808"/>
            <a:ext cx="6276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Implementação do RAG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300489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5" name="Text 2"/>
          <p:cNvSpPr/>
          <p:nvPr/>
        </p:nvSpPr>
        <p:spPr>
          <a:xfrm>
            <a:off x="1417439" y="3004899"/>
            <a:ext cx="3067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Ferramentas Populares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417439" y="349531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LangChain, LlamaIndex, Chroma, Pinecone.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93790" y="43401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8" name="Text 5"/>
          <p:cNvSpPr/>
          <p:nvPr/>
        </p:nvSpPr>
        <p:spPr>
          <a:xfrm>
            <a:off x="1417439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Stack Tecnológica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417439" y="4830604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Bancos vetoriais, APIs de LLMs, frameworks de orquestração.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67547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1" name="Text 8"/>
          <p:cNvSpPr/>
          <p:nvPr/>
        </p:nvSpPr>
        <p:spPr>
          <a:xfrm>
            <a:off x="1417439" y="5675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Integração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417439" y="616589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Integração com sistemas de monitoramento</a:t>
            </a:r>
            <a:endParaRPr 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266"/>
            <a:ext cx="12988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Por que usar Amazon Bedrock Knowledge Bases?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4" name="Text 2"/>
          <p:cNvSpPr/>
          <p:nvPr/>
        </p:nvSpPr>
        <p:spPr>
          <a:xfrm>
            <a:off x="949166" y="3632835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530906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Simplificação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530906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Implementação simplificada do RAG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216962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8" name="Text 6"/>
          <p:cNvSpPr/>
          <p:nvPr/>
        </p:nvSpPr>
        <p:spPr>
          <a:xfrm>
            <a:off x="5372338" y="3632835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5954078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Gerenciamento AWS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5954078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Solução totalmente gerenciada pela AWS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9640133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2" name="Text 10"/>
          <p:cNvSpPr/>
          <p:nvPr/>
        </p:nvSpPr>
        <p:spPr>
          <a:xfrm>
            <a:off x="9795510" y="3632835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3" name="Text 11"/>
          <p:cNvSpPr/>
          <p:nvPr/>
        </p:nvSpPr>
        <p:spPr>
          <a:xfrm>
            <a:off x="10377249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Integração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10377249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Integração nativa com outros serviços AWS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6" name="Text 14"/>
          <p:cNvSpPr/>
          <p:nvPr/>
        </p:nvSpPr>
        <p:spPr>
          <a:xfrm>
            <a:off x="949166" y="5331023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Múltiplas Fontes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1530906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Suporte a múltiplas fontes de dados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20" name="Text 18"/>
          <p:cNvSpPr/>
          <p:nvPr/>
        </p:nvSpPr>
        <p:spPr>
          <a:xfrm>
            <a:off x="7584043" y="5331023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5</a:t>
            </a:r>
            <a:endParaRPr lang="en-US" sz="3200" dirty="0"/>
          </a:p>
        </p:txBody>
      </p:sp>
      <p:sp>
        <p:nvSpPr>
          <p:cNvPr id="21" name="Text 19"/>
          <p:cNvSpPr/>
          <p:nvPr/>
        </p:nvSpPr>
        <p:spPr>
          <a:xfrm>
            <a:off x="8165783" y="5246013"/>
            <a:ext cx="2839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Citações Automáticas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8165783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Geração automática de citações para as respostas</a:t>
            </a:r>
            <a:endParaRPr lang="en-US" sz="16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Arquitetura RAG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6" name="Text 4"/>
          <p:cNvSpPr/>
          <p:nvPr/>
        </p:nvSpPr>
        <p:spPr>
          <a:xfrm>
            <a:off x="7217747" y="2078117"/>
            <a:ext cx="1949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Ingestão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Documentos carregados de fontes de dados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1" name="Text 9"/>
          <p:cNvSpPr/>
          <p:nvPr/>
        </p:nvSpPr>
        <p:spPr>
          <a:xfrm>
            <a:off x="7217747" y="3186589"/>
            <a:ext cx="1949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Processamento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Textos divididos em pedaços e convertidos em embeddings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6" name="Text 14"/>
          <p:cNvSpPr/>
          <p:nvPr/>
        </p:nvSpPr>
        <p:spPr>
          <a:xfrm>
            <a:off x="7217747" y="4184213"/>
            <a:ext cx="1949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Armazenamento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Embeddings armazenados em banco vetorial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21" name="Text 19"/>
          <p:cNvSpPr/>
          <p:nvPr/>
        </p:nvSpPr>
        <p:spPr>
          <a:xfrm>
            <a:off x="7217747" y="5181838"/>
            <a:ext cx="1949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32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Recuperação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Busca por embeddings similares e recupera documentos relevantes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26" name="Text 24"/>
          <p:cNvSpPr/>
          <p:nvPr/>
        </p:nvSpPr>
        <p:spPr>
          <a:xfrm>
            <a:off x="7217747" y="6179463"/>
            <a:ext cx="1949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5</a:t>
            </a:r>
            <a:endParaRPr lang="en-US" sz="32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Geração</a:t>
            </a:r>
            <a:endParaRPr lang="en-US" sz="280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Gera resposta usando LLM com documentos relevantes</a:t>
            </a:r>
            <a:endParaRPr lang="en-US" sz="200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0214"/>
            <a:ext cx="9335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Fontes de Dados e Bancos Vetoriais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72621"/>
            <a:ext cx="6408063" cy="3646765"/>
          </a:xfrm>
          <a:prstGeom prst="roundRect">
            <a:avLst>
              <a:gd name="adj" fmla="val 2612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4" name="Text 2"/>
          <p:cNvSpPr/>
          <p:nvPr/>
        </p:nvSpPr>
        <p:spPr>
          <a:xfrm>
            <a:off x="1028224" y="3107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Fontes de Dados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35974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Amazon S3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8224" y="40964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Preview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28224" y="459545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Confluence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28224" y="503765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Salesforce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28224" y="547985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SharePoint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28224" y="592205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Conteúdo web (Crawler)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428667" y="2872621"/>
            <a:ext cx="6408063" cy="3646765"/>
          </a:xfrm>
          <a:prstGeom prst="roundRect">
            <a:avLst>
              <a:gd name="adj" fmla="val 2612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2" name="Text 10"/>
          <p:cNvSpPr/>
          <p:nvPr/>
        </p:nvSpPr>
        <p:spPr>
          <a:xfrm>
            <a:off x="7663101" y="3107055"/>
            <a:ext cx="4313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Integração com Bancos Vetoriais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663101" y="35974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Amazon OpenSearch Serverless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63101" y="403967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Pinecone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63101" y="448187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Redis Enterprise Cloud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663101" y="492406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Amazon Aurora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663101" y="536626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DocumentDB</a:t>
            </a:r>
            <a:endParaRPr lang="en-US" sz="20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5585"/>
            <a:ext cx="8319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Processamento de Documentos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79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81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Chunking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4272201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Dividir documentos em pedaços menores para facilitar o processamento por modelos de linguagem.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98799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3781782"/>
            <a:ext cx="3225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Estratégias de Chunking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85221" y="427220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Tamanho fixo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485221" y="4714399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Sem fragmentação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7485221" y="5156597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Fragmentação hierárquica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7485221" y="5598795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Fragmentação semântica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7485221" y="6040993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Customização via AWS Lambda</a:t>
            </a:r>
            <a:endParaRPr lang="en-US" sz="2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4360"/>
            <a:ext cx="5400556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Espaço Vetorial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  <p:pic>
        <p:nvPicPr>
          <p:cNvPr id="3078" name="Picture 6" descr="Figura 3. Ao longo de um eixo de sanduíche, do menor ao maior:&#10;    borscht, salada, pizza, cachorro-quente, shawarma.">
            <a:extLst>
              <a:ext uri="{FF2B5EF4-FFF2-40B4-BE49-F238E27FC236}">
                <a16:creationId xmlns:a16="http://schemas.microsoft.com/office/drawing/2014/main" id="{A0592342-F42E-1983-4BAC-2D3925FD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5" y="2411633"/>
            <a:ext cx="13513482" cy="37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4B4EE-4818-A8CD-BB5B-12D4E9F2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C1227F-F18A-3ACB-0578-739D41194A30}"/>
              </a:ext>
            </a:extLst>
          </p:cNvPr>
          <p:cNvSpPr/>
          <p:nvPr/>
        </p:nvSpPr>
        <p:spPr>
          <a:xfrm>
            <a:off x="756047" y="594360"/>
            <a:ext cx="5400556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Espaço Vetorial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8F381F6E-ADB1-1C87-BE06-34298396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  <p:pic>
        <p:nvPicPr>
          <p:cNvPr id="10242" name="Picture 2" descr="Figura 4. Mesma imagem de antes, mas com um eixo vertical de&#10;    a sobremesa. O strudel de maçã fica entre um cachorro-quente e um shawarma, mas no topo&#10;    do eixo horizontal, mas mais acima no eixo de sobretaxa.">
            <a:extLst>
              <a:ext uri="{FF2B5EF4-FFF2-40B4-BE49-F238E27FC236}">
                <a16:creationId xmlns:a16="http://schemas.microsoft.com/office/drawing/2014/main" id="{4D498EB2-0817-F6D2-B40C-8C8C6E184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40" y="1342134"/>
            <a:ext cx="10981462" cy="66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1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61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O </a:t>
            </a:r>
            <a:r>
              <a:rPr lang="en-US" sz="4800" b="1" dirty="0" err="1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 </a:t>
            </a:r>
            <a:r>
              <a:rPr lang="en-US" sz="4800" b="1" dirty="0" err="1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Atual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51178" y="2955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5" name="Text 2"/>
          <p:cNvSpPr/>
          <p:nvPr/>
        </p:nvSpPr>
        <p:spPr>
          <a:xfrm>
            <a:off x="1006614" y="3099527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88294" y="2955250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Segurança de dados e conformidade regulatória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4685407" y="30145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9" name="Text 6"/>
          <p:cNvSpPr/>
          <p:nvPr/>
        </p:nvSpPr>
        <p:spPr>
          <a:xfrm>
            <a:off x="4840843" y="3161097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5422583" y="2955250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Custos operacionais e produtividade estagnada</a:t>
            </a:r>
            <a:endParaRPr lang="en-US" sz="2800" dirty="0"/>
          </a:p>
        </p:txBody>
      </p:sp>
      <p:sp>
        <p:nvSpPr>
          <p:cNvPr id="12" name="Shape 9"/>
          <p:cNvSpPr/>
          <p:nvPr/>
        </p:nvSpPr>
        <p:spPr>
          <a:xfrm>
            <a:off x="793790" y="572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13" name="Text 10"/>
          <p:cNvSpPr/>
          <p:nvPr/>
        </p:nvSpPr>
        <p:spPr>
          <a:xfrm>
            <a:off x="949226" y="5895022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1530906" y="5795963"/>
            <a:ext cx="4772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Dificuldade de inovação consistente</a:t>
            </a: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3BBF-CF0C-E7CA-952E-9A2A6CD9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C4AD48D-FBF1-0EFA-F855-1C98A2B17C84}"/>
              </a:ext>
            </a:extLst>
          </p:cNvPr>
          <p:cNvSpPr/>
          <p:nvPr/>
        </p:nvSpPr>
        <p:spPr>
          <a:xfrm>
            <a:off x="756047" y="594360"/>
            <a:ext cx="5400556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Espaço Vetorial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E85FD84-16B1-135B-77D8-21776C74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  <p:pic>
        <p:nvPicPr>
          <p:cNvPr id="3074" name="Picture 2" descr="Figura 5. A mesma imagem de antes, mas com um terceiro eixo de fluidez&#10;    ortogonal aos outros dois, e borscht se movia ao longo desse eixo.">
            <a:extLst>
              <a:ext uri="{FF2B5EF4-FFF2-40B4-BE49-F238E27FC236}">
                <a16:creationId xmlns:a16="http://schemas.microsoft.com/office/drawing/2014/main" id="{AE9C07EF-5055-F18C-72BC-3D6EA867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7" y="1595596"/>
            <a:ext cx="6598328" cy="50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a 6. Mesma imagem de antes, mas com tangyuan posicionado no alto&#10;    sobremesa e liquidez e pouco sanduíche.">
            <a:extLst>
              <a:ext uri="{FF2B5EF4-FFF2-40B4-BE49-F238E27FC236}">
                <a16:creationId xmlns:a16="http://schemas.microsoft.com/office/drawing/2014/main" id="{69B80F84-2F61-3C8B-1C22-27D6A070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61" y="1595596"/>
            <a:ext cx="6660530" cy="50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3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6295-E5CF-8672-9CA4-913F4AB3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FAD31E7-53B6-2D5E-F854-3845A90691EA}"/>
              </a:ext>
            </a:extLst>
          </p:cNvPr>
          <p:cNvSpPr/>
          <p:nvPr/>
        </p:nvSpPr>
        <p:spPr>
          <a:xfrm>
            <a:off x="756047" y="594360"/>
            <a:ext cx="5400556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Espaço Vetorial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70B608C-61B3-F588-1EF9-49922EF6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DA9998-0B26-FDC7-24D2-87984725F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206" y="1386328"/>
            <a:ext cx="10788275" cy="65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597694"/>
            <a:ext cx="5434132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Melhores Práticas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690" y="1602938"/>
            <a:ext cx="952738" cy="1252299"/>
          </a:xfrm>
          <a:prstGeom prst="roundRect">
            <a:avLst>
              <a:gd name="adj" fmla="val 9582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5599" y="2011680"/>
            <a:ext cx="15918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930718" y="182022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Design do Sistema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930718" y="2290167"/>
            <a:ext cx="436495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Chunking eficiente para otimizar o contexto.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822013" y="2839998"/>
            <a:ext cx="6452711" cy="15240"/>
          </a:xfrm>
          <a:prstGeom prst="roundRect">
            <a:avLst>
              <a:gd name="adj" fmla="val 59904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60690" y="2963823"/>
            <a:ext cx="1905595" cy="1252299"/>
          </a:xfrm>
          <a:prstGeom prst="roundRect">
            <a:avLst>
              <a:gd name="adj" fmla="val 7290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985599" y="3372564"/>
            <a:ext cx="15918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2883575" y="3181112"/>
            <a:ext cx="332363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Estratégias de Embedding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883575" y="3651052"/>
            <a:ext cx="44934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Representação eficiente de dados em vetores.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2774871" y="4200882"/>
            <a:ext cx="5499854" cy="15240"/>
          </a:xfrm>
          <a:prstGeom prst="roundRect">
            <a:avLst>
              <a:gd name="adj" fmla="val 59904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760690" y="4324707"/>
            <a:ext cx="2858453" cy="1600081"/>
          </a:xfrm>
          <a:prstGeom prst="roundRect">
            <a:avLst>
              <a:gd name="adj" fmla="val 5706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85599" y="4907399"/>
            <a:ext cx="15918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3836432" y="4541996"/>
            <a:ext cx="299096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Otimização de Prompts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3836432" y="5011936"/>
            <a:ext cx="4329589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Linguagem natural precisa para respostas precisas.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3727728" y="5909548"/>
            <a:ext cx="4546997" cy="15240"/>
          </a:xfrm>
          <a:prstGeom prst="roundRect">
            <a:avLst>
              <a:gd name="adj" fmla="val 599047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760690" y="6033373"/>
            <a:ext cx="3811310" cy="1600081"/>
          </a:xfrm>
          <a:prstGeom prst="roundRect">
            <a:avLst>
              <a:gd name="adj" fmla="val 5706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985599" y="6616065"/>
            <a:ext cx="15918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4789289" y="625066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Cache e Performance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4789289" y="6720602"/>
            <a:ext cx="337673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Aprimore a velocidade de resposta do sistema.</a:t>
            </a:r>
            <a:endParaRPr lang="en-US" sz="1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990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Melhores Práticas para RAG com AWS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1330" y="2959179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Otimização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Use o Amazon Bedrock Knowledge Bases. Ajuste chunks de texto. Configure índices vetoriais.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1330" y="4469249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Monitoramento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2724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Use AWS CloudWatch para métricas e logs. Configure alertas.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 sz="24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1211" y="6195774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Segurança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Use IAM Roles apropriados. Criptografe dados em repouso com AWS KMS.</a:t>
            </a:r>
            <a:endParaRPr lang="en-US" sz="2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368"/>
            <a:ext cx="9858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O que é Amazon Bedrock Guardrails?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27767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É um sistema de proteções personalizadas para IA generativa que complementa as proteções nativas dos modelos de linguagem.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7577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Ele oferece controles de segurança, privacidade e veracidade.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460796"/>
            <a:ext cx="53750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Resultados Comprovados</a:t>
            </a:r>
            <a:endParaRPr lang="en-US" sz="4400" dirty="0"/>
          </a:p>
        </p:txBody>
      </p:sp>
      <p:sp>
        <p:nvSpPr>
          <p:cNvPr id="6" name="Text 4"/>
          <p:cNvSpPr/>
          <p:nvPr/>
        </p:nvSpPr>
        <p:spPr>
          <a:xfrm>
            <a:off x="793790" y="5367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Bloqueia até 85% mais conteúdo prejudicial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8101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Filtra mais de 75% das respostas alucinadas em casos de RAG e resumos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62523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Permite personalização completa das proteções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555"/>
            <a:ext cx="7799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Características Fundamentais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1872496"/>
            <a:ext cx="49115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Proteções Abrangentes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793790" y="2779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Funciona com todos os LLMs no Amazon Bedrock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32218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Compatível com modelos customizados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3664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Permite múltiplas configurações de proteção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Integração com Bedrock Agents e Knowledge Bases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48092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API ApplyGuardrail</a:t>
            </a:r>
            <a:endParaRPr lang="en-US" sz="4800" dirty="0"/>
          </a:p>
        </p:txBody>
      </p:sp>
      <p:sp>
        <p:nvSpPr>
          <p:cNvPr id="9" name="Text 7"/>
          <p:cNvSpPr/>
          <p:nvPr/>
        </p:nvSpPr>
        <p:spPr>
          <a:xfrm>
            <a:off x="793790" y="57164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Avalia entradas de usuários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93790" y="61586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Analisa respostas dos modelos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93790" y="6600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Suporte a FMs personalizados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793790" y="7043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Compatível com modelos de terceiros fora do Bedrock</a:t>
            </a:r>
            <a:endParaRPr lang="en-US" sz="28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6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Controle de Tópicos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595253" y="371796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/>
          </a:p>
        </p:txBody>
      </p:sp>
      <p:sp>
        <p:nvSpPr>
          <p:cNvPr id="4" name="Text 2"/>
          <p:cNvSpPr/>
          <p:nvPr/>
        </p:nvSpPr>
        <p:spPr>
          <a:xfrm>
            <a:off x="1218902" y="37179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Gestão de Interações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218902" y="4208383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Definição de tópicos restritos via linguagem natural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18902" y="4650581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Bloqueio automático de conteúdo inadequado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18902" y="5092780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Alinhamento com políticas corporativas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18902" y="5534978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Personalização por caso de uso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431413" y="371796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400" dirty="0"/>
          </a:p>
        </p:txBody>
      </p:sp>
      <p:sp>
        <p:nvSpPr>
          <p:cNvPr id="10" name="Text 8"/>
          <p:cNvSpPr/>
          <p:nvPr/>
        </p:nvSpPr>
        <p:spPr>
          <a:xfrm>
            <a:off x="8052316" y="3733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Exemplo Prático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8052316" y="4223980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Assistente bancário com restrições para consultoria de investimentos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052316" y="5029081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Controle granular de temas permitidos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052316" y="5471279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Experiência relevante e segura</a:t>
            </a:r>
            <a:endParaRPr lang="en-US" sz="20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8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Filtros de Conteúdo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1796296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4" name="Text 2"/>
          <p:cNvSpPr/>
          <p:nvPr/>
        </p:nvSpPr>
        <p:spPr>
          <a:xfrm>
            <a:off x="1028224" y="203073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Filtragem de Conteúdo Nocivo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28224" y="287547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Configurar filtros para impedir conteúdos prejudiciais.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16962" y="1796296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7" name="Text 5"/>
          <p:cNvSpPr/>
          <p:nvPr/>
        </p:nvSpPr>
        <p:spPr>
          <a:xfrm>
            <a:off x="5451396" y="2030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Limites Ajustáveis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51396" y="252114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Ajuste os limites por categoria para controle preciso.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9640133" y="1796296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10" name="Text 8"/>
          <p:cNvSpPr/>
          <p:nvPr/>
        </p:nvSpPr>
        <p:spPr>
          <a:xfrm>
            <a:off x="9874568" y="2030730"/>
            <a:ext cx="3303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Proteção Contra Ataques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4568" y="252114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Implanta proteções imediatas contra ataques.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93790" y="4062532"/>
            <a:ext cx="13042821" cy="3533180"/>
          </a:xfrm>
          <a:prstGeom prst="roundRect">
            <a:avLst>
              <a:gd name="adj" fmla="val 2696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 sz="2000"/>
          </a:p>
        </p:txBody>
      </p:sp>
      <p:sp>
        <p:nvSpPr>
          <p:cNvPr id="13" name="Text 11"/>
          <p:cNvSpPr/>
          <p:nvPr/>
        </p:nvSpPr>
        <p:spPr>
          <a:xfrm>
            <a:off x="1028224" y="4296966"/>
            <a:ext cx="4013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Detecção de Comportamentos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28224" y="4787384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Ódio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028224" y="522958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Insultos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1028224" y="567178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Conteúdo Sexual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1028224" y="611397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Violência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028224" y="6556177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Má Conduta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028224" y="6998375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Tentativas de Jailbreak</a:t>
            </a:r>
            <a:endParaRPr lang="en-US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190" y="1628656"/>
            <a:ext cx="7537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Proteção de Dados Sensíveis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280190" y="26775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Gestão de PII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6280190" y="35847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Detecção de informações pessoais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280190" y="40269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PIIs predefinidas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6280190" y="44691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Tipos personalizados via RegEx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6280190" y="49113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Opções flexíveis: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6280190" y="53535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Rejeição de entradas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6280190" y="5795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Ocultação nas respostas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6280190" y="6237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Pseudonimização</a:t>
            </a:r>
            <a:endParaRPr lang="en-US" sz="28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716"/>
            <a:ext cx="5851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Filtros Personalizados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112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12105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Lista personalizada de termos proibidos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271123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5412105"/>
            <a:ext cx="2944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Bloqueio de palavrões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271123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41210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Filtro de nomes de concorrentes</a:t>
            </a:r>
            <a:endParaRPr lang="en-US" sz="2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271123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541210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Detecção de palavras ofensivas</a:t>
            </a:r>
            <a:endParaRPr lang="en-US" sz="2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784503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3" y="2471930"/>
            <a:ext cx="4228471" cy="35413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67" y="327804"/>
            <a:ext cx="7671073" cy="2972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95667" y="3322974"/>
            <a:ext cx="889670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https://techcrunch.com/2024/11/19/psa-you-shouldnt-upload-your-medical-images-to-ai-chatbots/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24721"/>
            <a:ext cx="3790460" cy="37770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0689" y="7294721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1692"/>
            <a:ext cx="6409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Controle de Alucinações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4099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4333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Verificações de Fundamento Contextual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4099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4453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Filtro de Informações Imprecisas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4099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4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Aplicações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Casos de Sucesso</a:t>
            </a:r>
            <a:endParaRPr lang="en-US" sz="6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82053"/>
            <a:ext cx="4826318" cy="87606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2313265"/>
            <a:ext cx="566976" cy="566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3001" y="31070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366843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SDR automatizado para qualificação de leads via WhatsApp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231326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13916" y="31070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5254704" y="366843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Utilização de IA Generativa + Agents + Base de conhecimento com integração ao WhatsApp Cloud API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2313265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74950" y="31070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1" name="Text 5"/>
          <p:cNvSpPr/>
          <p:nvPr/>
        </p:nvSpPr>
        <p:spPr>
          <a:xfrm>
            <a:off x="9715738" y="366843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Atendimento 24/7 sem interrupção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715738" y="411063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Redução do tempo de resposta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715738" y="455283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Padronização do processo de qualificação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715738" y="535793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Aumento na taxa de conversão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715738" y="58001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Melhor experiência do cliente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715738" y="624232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Redução de custos operacionais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715738" y="668452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Aumento do ROI em vendas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9377"/>
            <a:ext cx="2784872" cy="447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2382441"/>
            <a:ext cx="566976" cy="566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3001" y="31762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3737610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Análise automatizada de avaliações (estrelas e comentários): convertendo feedback qualitativo em métricas quantitativas.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32530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82429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*marketing digital e gestão de reputação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2382441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13916" y="31762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10" name="Text 5"/>
          <p:cNvSpPr/>
          <p:nvPr/>
        </p:nvSpPr>
        <p:spPr>
          <a:xfrm>
            <a:off x="5254704" y="3737610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IA Generativa + Engenharia de dados para extrair insights e padrões de sentimento dos comentários 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238244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74950" y="31762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3" name="Text 7"/>
          <p:cNvSpPr/>
          <p:nvPr/>
        </p:nvSpPr>
        <p:spPr>
          <a:xfrm>
            <a:off x="9715738" y="3737610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 analisador fornece métricas detalhadas das avaliações, permitindo compreensão aprofundada do sentimento dos clientes e tomada de decisões estratégicas baseada em dados.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44635"/>
            <a:ext cx="3452813" cy="111549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3215283"/>
            <a:ext cx="566976" cy="566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3001" y="40090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4570452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 empresa recebe diariamente 20.000 cotações farmacêuticas, mas 15.000 delas têm erros de digitação e inconsistências, exigindo trabalho manual.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321528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13916" y="40090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5254704" y="4570452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Uma solução com IA + Amazon OpenSearch para validar e corresponder automaticamente as cotações farmacêuticas com a base de dados do Totvs Protheus.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321528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74950" y="40090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1" name="Text 5"/>
          <p:cNvSpPr/>
          <p:nvPr/>
        </p:nvSpPr>
        <p:spPr>
          <a:xfrm>
            <a:off x="9715738" y="457045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Correção de 88,7% das 15.000 cotações diárias reduzindo o trabalho manual.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60621"/>
            <a:ext cx="3074670" cy="115693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2572703"/>
            <a:ext cx="566976" cy="566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3001" y="33664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39278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Automação inteligente na geração de contratos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257270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13916" y="33664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5254704" y="3927872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IA Generativa em um pipeline de serviços AWS para gerenciamento automatizado do fluxo de documentos.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2572703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74950" y="33664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1" name="Text 5"/>
          <p:cNvSpPr/>
          <p:nvPr/>
        </p:nvSpPr>
        <p:spPr>
          <a:xfrm>
            <a:off x="9715738" y="392787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Maior produtividade com redução de erros manuais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715738" y="473297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Escalabilidade para grandes volumes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715738" y="553807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Otimização de custos com recursos sob demanda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715738" y="634317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Integração eficiente com sistemas existentes (Agidesk)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96039"/>
            <a:ext cx="3477935" cy="9758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1927027"/>
            <a:ext cx="566976" cy="5669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53001" y="27208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3282196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Desenvolver um chatbot que forneça respostas personalizadas aos produtores, baseadas em seus dados individuais armazenados no banco de dados, usando IA Generativa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192702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13916" y="27208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5254704" y="3282196"/>
            <a:ext cx="41208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 ANA utiliza IA Generativa via Amazon Bedrock, com Agents para integração ao banco de dados e Knowledge Base para acessar informações contextuais, gerando respostas personalizadas aos produtores da cooperativa.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192702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74950" y="27208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703" y="3401258"/>
            <a:ext cx="4019788" cy="4132183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9775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Case Público AWS</a:t>
            </a:r>
            <a:endParaRPr lang="en-US" sz="6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11" y="2491621"/>
            <a:ext cx="4706660" cy="46782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08328"/>
            <a:ext cx="3024307" cy="811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9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SOC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3108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3001" y="39022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446365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Redução de SLA no SOC através de IA Generativa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310848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3916" y="39022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5254704" y="446365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Desenvolvimento de um Agent especializado que atua como analista N1, realizando: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254704" y="568844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Contextualização automática de alertas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254704" y="649355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Recomendações imediatas de ação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254704" y="693574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Triagem inteligente de incidentes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310848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74950" y="39022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9715738" y="446365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Redução de 90% no SLA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715738" y="490585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Análise padronizada de todos os alertas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715738" y="571095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Maior capacidade de processamento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15738" y="615315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Diminuição de falsos positivos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715738" y="659534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Otimização do trabalho da equipe humana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66919"/>
            <a:ext cx="3024307" cy="811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8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ServiceDesk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8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3001" y="40608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Desafio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4622244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Fornecer suporte técnico especializado em áreas críticas de TI, incluindo firewall, backup, infraestrutura, cloud e antimalware.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93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3916" y="40608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Estratégia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5254704" y="4622244"/>
            <a:ext cx="412087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Agents IA + Movidesk para automação N1. Os agents consultam base de conhecimento, analisam histórico e fornecem respostas para firewall, backup, cloud, antimalware e infraestrutura. Casos complexos são escalonados automaticamente.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27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74950" y="40608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Resultado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715738" y="462224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Respostas consistentes e rápidas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715738" y="506444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Aprendizado contínuo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715738" y="550664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Base de conhecimento enriquecida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715738" y="594883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Resolução eficiente de casos N1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10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4827508"/>
            <a:ext cx="3596402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 Solução Auramind.ai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5501045"/>
            <a:ext cx="619244" cy="6192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6344722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Na sua nuvem AWS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85813" y="6900386"/>
            <a:ext cx="412837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Arquitetura segura, dados privados.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894" y="5501045"/>
            <a:ext cx="619244" cy="6192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0894" y="6344722"/>
            <a:ext cx="336804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Múltiplos Modelos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5250894" y="6900386"/>
            <a:ext cx="412849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Claude, Titan, Llama, Mistral, OpenAI(ChatGPT)*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95" y="5501045"/>
            <a:ext cx="619244" cy="6192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095" y="6344722"/>
            <a:ext cx="3493413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Mergulhe nos Insights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716095" y="6900386"/>
            <a:ext cx="412837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Valiosos insights sobre a utilização de GenAI</a:t>
            </a:r>
            <a:endParaRPr lang="en-US" sz="17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6241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Benefícios e Resultados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1330" y="2827020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789515"/>
            <a:ext cx="32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Inovação Democratizada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383756"/>
            <a:ext cx="9023271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1330" y="3604498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654147"/>
            <a:ext cx="2090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ROI Mensurável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248388"/>
            <a:ext cx="8377595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1211" y="4469130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518779"/>
            <a:ext cx="35001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Produtividade Aumentada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113020"/>
            <a:ext cx="7732038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1330" y="5333762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383411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Conformidade Garantida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5977652"/>
            <a:ext cx="7086362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71330" y="6198394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248043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Segurança Corporativa</a:t>
            </a:r>
            <a:endParaRPr lang="en-US" sz="22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8224" y="2338745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Avaliação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41965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Análise das necessidades da sua empresa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028224" y="3759041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Personalização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42925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Adaptação da Auramind.ai ao seu negócio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1028224" y="5179338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Implementação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4311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Integração suave e treinamento da equipe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38383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1028224" y="6599634"/>
            <a:ext cx="166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Transformação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3926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Colha os benefícios da revolução da IA</a:t>
            </a:r>
            <a:endParaRPr lang="en-US" sz="17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Perguntas 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9" y="1786176"/>
            <a:ext cx="5254823" cy="52033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447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37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Recursos Avançados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178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35566" y="3802856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17846"/>
            <a:ext cx="2927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Chat livre</a:t>
            </a:r>
            <a:endParaRPr lang="en-US" sz="3550" dirty="0"/>
          </a:p>
        </p:txBody>
      </p:sp>
      <p:sp>
        <p:nvSpPr>
          <p:cNvPr id="7" name="Shape 4"/>
          <p:cNvSpPr/>
          <p:nvPr/>
        </p:nvSpPr>
        <p:spPr>
          <a:xfrm>
            <a:off x="10171867" y="37178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27243" y="3802856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717846"/>
            <a:ext cx="2927747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Assistentes Personalizados</a:t>
            </a:r>
            <a:endParaRPr lang="en-US" sz="2650" dirty="0"/>
          </a:p>
        </p:txBody>
      </p:sp>
      <p:sp>
        <p:nvSpPr>
          <p:cNvPr id="10" name="Shape 7"/>
          <p:cNvSpPr/>
          <p:nvPr/>
        </p:nvSpPr>
        <p:spPr>
          <a:xfrm>
            <a:off x="6280190" y="50503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35566" y="5135404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050393"/>
            <a:ext cx="2927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Agentes</a:t>
            </a:r>
            <a:endParaRPr lang="en-US" sz="3550" dirty="0"/>
          </a:p>
        </p:txBody>
      </p:sp>
      <p:sp>
        <p:nvSpPr>
          <p:cNvPr id="13" name="Shape 10"/>
          <p:cNvSpPr/>
          <p:nvPr/>
        </p:nvSpPr>
        <p:spPr>
          <a:xfrm>
            <a:off x="10171867" y="50503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F1F1F"/>
          </a:solidFill>
          <a:ln w="7620">
            <a:solidFill>
              <a:srgbClr val="383838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27243" y="5135404"/>
            <a:ext cx="1994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908983" y="5050393"/>
            <a:ext cx="29277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0D6DE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Insights</a:t>
            </a:r>
            <a:endParaRPr lang="en-US" sz="35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89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Auramind.AI</a:t>
            </a:r>
            <a:r>
              <a:rPr lang="en-US" sz="540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 em Ação</a:t>
            </a:r>
            <a:endParaRPr lang="en-US" sz="5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Tokens: Os Blocos Fundamentais da IA Generativa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Tokens são as unidades básicas usadas por modelos de linguagem para representar texto. Eles podem ser palavras, partes de palavras ou caracteres, e formam o "vocabulário" da GenIA.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3580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mazon Ember Bold" pitchFamily="34" charset="0"/>
                <a:ea typeface="Amazon Ember Bold" pitchFamily="34" charset="-122"/>
                <a:cs typeface="Amazon Ember Bold" pitchFamily="34" charset="-120"/>
              </a:rPr>
              <a:t>Importância dos Tokens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mazon Ember" pitchFamily="34" charset="0"/>
                <a:ea typeface="Amazon Ember" pitchFamily="34" charset="-122"/>
                <a:cs typeface="Amazon Ember" pitchFamily="34" charset="-120"/>
              </a:rPr>
              <a:t>Tokens são os blocos de construção que os modelos de linguagem usam para processar e gerar texto. Eles determinam o contexto que o modelo pode "ver" de uma vez, impactando a eficiência e a qualidade das respostas geradas.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6416" y="228600"/>
            <a:ext cx="1165384" cy="3961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2082</Words>
  <Application>Microsoft Macintosh PowerPoint</Application>
  <PresentationFormat>Personalizar</PresentationFormat>
  <Paragraphs>457</Paragraphs>
  <Slides>52</Slides>
  <Notes>52</Notes>
  <HiddenSlides>1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7" baseType="lpstr">
      <vt:lpstr>Amazon Ember</vt:lpstr>
      <vt:lpstr>Amazon Ember Bold</vt:lpstr>
      <vt:lpstr>Arial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 365</cp:lastModifiedBy>
  <cp:revision>3</cp:revision>
  <dcterms:created xsi:type="dcterms:W3CDTF">2024-12-04T12:55:04Z</dcterms:created>
  <dcterms:modified xsi:type="dcterms:W3CDTF">2024-12-04T18:17:22Z</dcterms:modified>
</cp:coreProperties>
</file>